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crdownload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3"/>
  </p:notesMasterIdLst>
  <p:sldIdLst>
    <p:sldId id="269" r:id="rId2"/>
    <p:sldId id="293" r:id="rId3"/>
    <p:sldId id="294" r:id="rId4"/>
    <p:sldId id="296" r:id="rId5"/>
    <p:sldId id="300" r:id="rId6"/>
    <p:sldId id="301" r:id="rId7"/>
    <p:sldId id="302" r:id="rId8"/>
    <p:sldId id="304" r:id="rId9"/>
    <p:sldId id="305" r:id="rId10"/>
    <p:sldId id="366" r:id="rId11"/>
    <p:sldId id="369" r:id="rId12"/>
    <p:sldId id="370" r:id="rId13"/>
    <p:sldId id="367" r:id="rId14"/>
    <p:sldId id="368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5" r:id="rId24"/>
    <p:sldId id="314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63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6DBA2-E772-4A95-BA49-59C84C822D56}" type="datetimeFigureOut">
              <a:rPr lang="fr-FR" smtClean="0"/>
              <a:t>31/01/2017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48A0-FF0A-4F5A-9F33-E72AFAD699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9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9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22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466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404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650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115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92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565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939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500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287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3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482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539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449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197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20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63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76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753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771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6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3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361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197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504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091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694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965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075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1578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321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43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15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0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45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4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08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263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7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42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36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5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2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07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BC05-2545-4B06-B820-0863941A7153}" type="datetimeFigureOut">
              <a:rPr lang="fr-FR" smtClean="0"/>
              <a:t>31/01/2017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EC0700-D8A1-4E86-8773-220125A912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4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crdownload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Détermination d’un Plan d’évacuation incendie</a:t>
            </a:r>
            <a:br>
              <a:rPr lang="fr-FR" dirty="0"/>
            </a:br>
            <a:endParaRPr lang="fr-FR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Etude locale et générale d’une évacuation</a:t>
            </a:r>
          </a:p>
          <a:p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31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2024564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6877050" y="2724150"/>
            <a:ext cx="1965250" cy="2686050"/>
          </a:xfrm>
          <a:custGeom>
            <a:avLst/>
            <a:gdLst>
              <a:gd name="connsiteX0" fmla="*/ 361950 w 1965250"/>
              <a:gd name="connsiteY0" fmla="*/ 2686050 h 2686050"/>
              <a:gd name="connsiteX1" fmla="*/ 1962150 w 1965250"/>
              <a:gd name="connsiteY1" fmla="*/ 1266825 h 2686050"/>
              <a:gd name="connsiteX2" fmla="*/ 0 w 1965250"/>
              <a:gd name="connsiteY2" fmla="*/ 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250" h="2686050">
                <a:moveTo>
                  <a:pt x="361950" y="2686050"/>
                </a:moveTo>
                <a:cubicBezTo>
                  <a:pt x="1192212" y="2200275"/>
                  <a:pt x="2022475" y="1714500"/>
                  <a:pt x="1962150" y="1266825"/>
                </a:cubicBezTo>
                <a:cubicBezTo>
                  <a:pt x="1901825" y="819150"/>
                  <a:pt x="247650" y="200025"/>
                  <a:pt x="0" y="0"/>
                </a:cubicBezTo>
              </a:path>
            </a:pathLst>
          </a:custGeom>
          <a:noFill/>
          <a:ln w="60325">
            <a:headEnd type="stealt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8864011" y="3666439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Déplacement de personnes</a:t>
            </a:r>
          </a:p>
        </p:txBody>
      </p:sp>
    </p:spTree>
    <p:extLst>
      <p:ext uri="{BB962C8B-B14F-4D97-AF65-F5344CB8AC3E}">
        <p14:creationId xmlns:p14="http://schemas.microsoft.com/office/powerpoint/2010/main" val="44908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3942275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6877050" y="2724150"/>
            <a:ext cx="1965250" cy="2686050"/>
          </a:xfrm>
          <a:custGeom>
            <a:avLst/>
            <a:gdLst>
              <a:gd name="connsiteX0" fmla="*/ 361950 w 1965250"/>
              <a:gd name="connsiteY0" fmla="*/ 2686050 h 2686050"/>
              <a:gd name="connsiteX1" fmla="*/ 1962150 w 1965250"/>
              <a:gd name="connsiteY1" fmla="*/ 1266825 h 2686050"/>
              <a:gd name="connsiteX2" fmla="*/ 0 w 1965250"/>
              <a:gd name="connsiteY2" fmla="*/ 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250" h="2686050">
                <a:moveTo>
                  <a:pt x="361950" y="2686050"/>
                </a:moveTo>
                <a:cubicBezTo>
                  <a:pt x="1192212" y="2200275"/>
                  <a:pt x="2022475" y="1714500"/>
                  <a:pt x="1962150" y="1266825"/>
                </a:cubicBezTo>
                <a:cubicBezTo>
                  <a:pt x="1901825" y="819150"/>
                  <a:pt x="247650" y="200025"/>
                  <a:pt x="0" y="0"/>
                </a:cubicBezTo>
              </a:path>
            </a:pathLst>
          </a:custGeom>
          <a:noFill/>
          <a:ln w="60325">
            <a:headEnd type="oval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991600" y="3720673"/>
            <a:ext cx="193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au suivant</a:t>
            </a:r>
          </a:p>
        </p:txBody>
      </p:sp>
    </p:spTree>
    <p:extLst>
      <p:ext uri="{BB962C8B-B14F-4D97-AF65-F5344CB8AC3E}">
        <p14:creationId xmlns:p14="http://schemas.microsoft.com/office/powerpoint/2010/main" val="81053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2346226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233531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595968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5187520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63716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79" y="5178558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2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428957" y="5178558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Multiplication Sign 28"/>
          <p:cNvSpPr/>
          <p:nvPr/>
        </p:nvSpPr>
        <p:spPr>
          <a:xfrm>
            <a:off x="6071910" y="584409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62966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93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4404642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10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2" y="499005"/>
            <a:ext cx="8683870" cy="5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2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401089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7690745" y="4397433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397433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23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4414657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32273" y="42882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7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7" y="2119526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43830" y="428915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cation Sign 34"/>
          <p:cNvSpPr/>
          <p:nvPr/>
        </p:nvSpPr>
        <p:spPr>
          <a:xfrm>
            <a:off x="6064777" y="427812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Multiplication Sign 35"/>
          <p:cNvSpPr/>
          <p:nvPr/>
        </p:nvSpPr>
        <p:spPr>
          <a:xfrm>
            <a:off x="6843830" y="3551464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Multiplication Sign 36"/>
          <p:cNvSpPr/>
          <p:nvPr/>
        </p:nvSpPr>
        <p:spPr>
          <a:xfrm>
            <a:off x="6071910" y="3514523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Multiplication Sign 37"/>
          <p:cNvSpPr/>
          <p:nvPr/>
        </p:nvSpPr>
        <p:spPr>
          <a:xfrm>
            <a:off x="5317355" y="4271269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ultiplication Sign 38"/>
          <p:cNvSpPr/>
          <p:nvPr/>
        </p:nvSpPr>
        <p:spPr>
          <a:xfrm>
            <a:off x="5306189" y="200393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1310" y="3790926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3419" y="3810215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870935" y="4162245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400" y="4509060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86981" y="4518642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11504" y="4156790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7537" y="3390352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400627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119" y="4142896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4373" y="4919667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8083" y="4926018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256" y="4158997"/>
            <a:ext cx="219075" cy="21907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13251" y="3767299"/>
            <a:ext cx="262515" cy="270222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18799" y="297139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6306" y="339053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70518" y="45524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8664" y="533187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5230" y="534453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6422" y="374794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Multiplication Sign 126"/>
          <p:cNvSpPr/>
          <p:nvPr/>
        </p:nvSpPr>
        <p:spPr>
          <a:xfrm>
            <a:off x="6515825" y="336752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3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34699" y="2963156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780" y="4159241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970" y="572237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208703" y="533765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06392" y="37577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690755" y="374795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6520837" y="33749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39099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64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05350" y="297103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5293" y="33913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3350" y="415899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4706222" y="571621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5465219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7692137" y="373799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12948" y="375295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21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60612" y="26376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8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8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225067" y="296936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62675" y="37577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0064" y="375295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7686127" y="373799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58361" y="56850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6938" y="5716461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1645" y="339315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7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24753" y="296911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4321" y="2983856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2136" y="612353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44779" y="415182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21793" y="375295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59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44005" y="295916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4702" y="297380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880721" y="612353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044693" y="4542812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970" y="336320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6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05557" y="297847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7324309" y="29918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906246" y="652068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53928" y="416122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336376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84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9918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2653" y="4555777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296371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3504" y="296546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9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533734" y="2991823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56366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96514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582248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96371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55557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10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6376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24780" y="297970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1910" y="256509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9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57965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30590" y="256588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59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90514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96065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021015" y="257541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94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9250"/>
            <a:ext cx="7815470" cy="52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24730" y="2979704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1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3780" y="177002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763815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33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1770029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24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5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4991" y="3354240"/>
            <a:ext cx="219075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20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6" name="Multiplication Sign 275"/>
          <p:cNvSpPr/>
          <p:nvPr/>
        </p:nvSpPr>
        <p:spPr>
          <a:xfrm>
            <a:off x="7678769" y="3330863"/>
            <a:ext cx="262515" cy="2702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6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Simulation Locale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Pourquoi?</a:t>
            </a:r>
          </a:p>
          <a:p>
            <a:pPr lvl="1"/>
            <a:r>
              <a:rPr lang="fr-FR" dirty="0"/>
              <a:t>Pour un débit local</a:t>
            </a:r>
          </a:p>
          <a:p>
            <a:pPr lvl="1"/>
            <a:r>
              <a:rPr lang="fr-FR" dirty="0"/>
              <a:t>Et une étude du régime transitoire</a:t>
            </a:r>
          </a:p>
        </p:txBody>
      </p:sp>
    </p:spTree>
    <p:extLst>
      <p:ext uri="{BB962C8B-B14F-4D97-AF65-F5344CB8AC3E}">
        <p14:creationId xmlns:p14="http://schemas.microsoft.com/office/powerpoint/2010/main" val="340098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de la modélisation</a:t>
            </a:r>
          </a:p>
          <a:p>
            <a:pPr lvl="1"/>
            <a:r>
              <a:rPr lang="fr-FR" dirty="0"/>
              <a:t>Utilisation d’une bibliothèque python</a:t>
            </a:r>
          </a:p>
          <a:p>
            <a:pPr lvl="1"/>
            <a:r>
              <a:rPr lang="fr-FR" dirty="0"/>
              <a:t>Représentation d’une salle par un fichier JSON</a:t>
            </a:r>
          </a:p>
        </p:txBody>
      </p:sp>
    </p:spTree>
    <p:extLst>
      <p:ext uri="{BB962C8B-B14F-4D97-AF65-F5344CB8AC3E}">
        <p14:creationId xmlns:p14="http://schemas.microsoft.com/office/powerpoint/2010/main" val="192249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Image d’une salle</a:t>
            </a:r>
          </a:p>
        </p:txBody>
      </p:sp>
    </p:spTree>
    <p:extLst>
      <p:ext uri="{BB962C8B-B14F-4D97-AF65-F5344CB8AC3E}">
        <p14:creationId xmlns:p14="http://schemas.microsoft.com/office/powerpoint/2010/main" val="17160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 des gens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 avec points + schéma</a:t>
            </a:r>
          </a:p>
          <a:p>
            <a:r>
              <a:rPr lang="fr-FR" dirty="0"/>
              <a:t>Test lancer de rayon + Biblio + schéma</a:t>
            </a:r>
          </a:p>
        </p:txBody>
      </p:sp>
    </p:spTree>
    <p:extLst>
      <p:ext uri="{BB962C8B-B14F-4D97-AF65-F5344CB8AC3E}">
        <p14:creationId xmlns:p14="http://schemas.microsoft.com/office/powerpoint/2010/main" val="29657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9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0504" r="12997" b="-535"/>
          <a:stretch/>
        </p:blipFill>
        <p:spPr>
          <a:xfrm>
            <a:off x="2880000" y="180000"/>
            <a:ext cx="6480000" cy="6480000"/>
          </a:xfr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828895" y="4065672"/>
            <a:ext cx="435923" cy="7254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63326" y="6498316"/>
            <a:ext cx="513347" cy="112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5817837" y="4137365"/>
            <a:ext cx="150395" cy="653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7106653" y="3749346"/>
            <a:ext cx="256674" cy="7053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162800" y="2222844"/>
            <a:ext cx="200527" cy="6346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94797" y="6084474"/>
            <a:ext cx="770021" cy="1889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3327" y="4402565"/>
            <a:ext cx="601578" cy="514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7639200" y="153504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7783560" y="17514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107560" y="17514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783560" y="128340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107560" y="128340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251560" y="1499400"/>
            <a:ext cx="91440" cy="91440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639560" y="1535400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104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 rotWithShape="1">
          <a:blip r:embed="rId2"/>
          <a:srcRect l="3497" t="21997" r="17500" b="4005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081395"/>
            <a:ext cx="634320" cy="5083560"/>
          </a:xfrm>
          <a:prstGeom prst="line">
            <a:avLst/>
          </a:prstGeom>
          <a:ln w="12600">
            <a:solidFill>
              <a:srgbClr val="66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2"/>
          <p:cNvSpPr/>
          <p:nvPr/>
        </p:nvSpPr>
        <p:spPr>
          <a:xfrm>
            <a:off x="7936920" y="1297395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89840" y="1297395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Line 4"/>
          <p:cNvSpPr/>
          <p:nvPr/>
        </p:nvSpPr>
        <p:spPr>
          <a:xfrm flipH="1">
            <a:off x="7372350" y="1081395"/>
            <a:ext cx="670050" cy="204480"/>
          </a:xfrm>
          <a:prstGeom prst="line">
            <a:avLst/>
          </a:prstGeom>
          <a:ln>
            <a:solidFill>
              <a:srgbClr val="66FF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016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ine 1"/>
          <p:cNvSpPr/>
          <p:nvPr/>
        </p:nvSpPr>
        <p:spPr>
          <a:xfrm>
            <a:off x="8042400" y="1395720"/>
            <a:ext cx="634320" cy="5083560"/>
          </a:xfrm>
          <a:prstGeom prst="line">
            <a:avLst/>
          </a:prstGeom>
          <a:ln w="12600">
            <a:solidFill>
              <a:srgbClr val="66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2"/>
          <p:cNvSpPr/>
          <p:nvPr/>
        </p:nvSpPr>
        <p:spPr>
          <a:xfrm>
            <a:off x="7936920" y="1611720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89840" y="1611720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Line 4"/>
          <p:cNvSpPr/>
          <p:nvPr/>
        </p:nvSpPr>
        <p:spPr>
          <a:xfrm flipH="1">
            <a:off x="7355880" y="1395720"/>
            <a:ext cx="686520" cy="324360"/>
          </a:xfrm>
          <a:prstGeom prst="line">
            <a:avLst/>
          </a:prstGeom>
          <a:ln>
            <a:solidFill>
              <a:srgbClr val="66FF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mélenchon et incendies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32" t="10001" r="43056" b="1500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MPSTAR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43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Quand est ce que les gens sont sortis?</a:t>
            </a:r>
          </a:p>
          <a:p>
            <a:r>
              <a:rPr lang="fr-FR" dirty="0"/>
              <a:t>Récupération des données par écouteur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396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99510"/>
            <a:ext cx="7315215" cy="5458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392" y="699510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Personnes</a:t>
            </a:r>
            <a:r>
              <a:rPr lang="fr-FR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1978" y="5789157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Temps (secondes)</a:t>
            </a:r>
          </a:p>
        </p:txBody>
      </p:sp>
    </p:spTree>
    <p:extLst>
      <p:ext uri="{BB962C8B-B14F-4D97-AF65-F5344CB8AC3E}">
        <p14:creationId xmlns:p14="http://schemas.microsoft.com/office/powerpoint/2010/main" val="35695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99496" y="2610517"/>
            <a:ext cx="2419224" cy="2405030"/>
            <a:chOff x="2399496" y="2610517"/>
            <a:chExt cx="2419224" cy="2405030"/>
          </a:xfrm>
        </p:grpSpPr>
        <p:sp>
          <p:nvSpPr>
            <p:cNvPr id="105" name="Oval 104"/>
            <p:cNvSpPr/>
            <p:nvPr/>
          </p:nvSpPr>
          <p:spPr>
            <a:xfrm>
              <a:off x="3448921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3971410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399496" y="46959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val 107"/>
            <p:cNvSpPr/>
            <p:nvPr/>
          </p:nvSpPr>
          <p:spPr>
            <a:xfrm>
              <a:off x="3448921" y="2610517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Oval 108"/>
            <p:cNvSpPr/>
            <p:nvPr/>
          </p:nvSpPr>
          <p:spPr>
            <a:xfrm>
              <a:off x="449327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Oval 109"/>
            <p:cNvSpPr/>
            <p:nvPr/>
          </p:nvSpPr>
          <p:spPr>
            <a:xfrm>
              <a:off x="3971410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Oval 110"/>
            <p:cNvSpPr/>
            <p:nvPr/>
          </p:nvSpPr>
          <p:spPr>
            <a:xfrm>
              <a:off x="3448921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Oval 111"/>
            <p:cNvSpPr/>
            <p:nvPr/>
          </p:nvSpPr>
          <p:spPr>
            <a:xfrm>
              <a:off x="292643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Oval 112"/>
            <p:cNvSpPr/>
            <p:nvPr/>
          </p:nvSpPr>
          <p:spPr>
            <a:xfrm>
              <a:off x="3448921" y="313109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Oval 113"/>
            <p:cNvSpPr/>
            <p:nvPr/>
          </p:nvSpPr>
          <p:spPr>
            <a:xfrm>
              <a:off x="2926432" y="4172264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27054" y="46959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Oval 115"/>
            <p:cNvSpPr/>
            <p:nvPr/>
          </p:nvSpPr>
          <p:spPr>
            <a:xfrm>
              <a:off x="2399496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7" name="Straight Arrow Connector 116"/>
            <p:cNvCxnSpPr>
              <a:cxnSpLocks/>
              <a:stCxn id="116" idx="6"/>
              <a:endCxn id="114" idx="2"/>
            </p:cNvCxnSpPr>
            <p:nvPr/>
          </p:nvCxnSpPr>
          <p:spPr>
            <a:xfrm>
              <a:off x="2724939" y="4332069"/>
              <a:ext cx="20149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3089154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14" idx="4"/>
              <a:endCxn id="115" idx="0"/>
            </p:cNvCxnSpPr>
            <p:nvPr/>
          </p:nvCxnSpPr>
          <p:spPr>
            <a:xfrm>
              <a:off x="3089154" y="4491873"/>
              <a:ext cx="622" cy="20406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cxnSpLocks/>
              <a:stCxn id="115" idx="2"/>
              <a:endCxn id="107" idx="6"/>
            </p:cNvCxnSpPr>
            <p:nvPr/>
          </p:nvCxnSpPr>
          <p:spPr>
            <a:xfrm flipH="1">
              <a:off x="2724939" y="4855743"/>
              <a:ext cx="2021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cxnSpLocks/>
              <a:stCxn id="105" idx="2"/>
              <a:endCxn id="114" idx="6"/>
            </p:cNvCxnSpPr>
            <p:nvPr/>
          </p:nvCxnSpPr>
          <p:spPr>
            <a:xfrm flipH="1">
              <a:off x="3251875" y="4332069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cxnSpLocks/>
              <a:stCxn id="112" idx="6"/>
              <a:endCxn id="111" idx="2"/>
            </p:cNvCxnSpPr>
            <p:nvPr/>
          </p:nvCxnSpPr>
          <p:spPr>
            <a:xfrm>
              <a:off x="3251875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cxnSpLocks/>
              <a:stCxn id="111" idx="0"/>
              <a:endCxn id="113" idx="4"/>
            </p:cNvCxnSpPr>
            <p:nvPr/>
          </p:nvCxnSpPr>
          <p:spPr>
            <a:xfrm flipV="1">
              <a:off x="3611643" y="3450708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cxnSpLocks/>
              <a:stCxn id="113" idx="0"/>
              <a:endCxn id="108" idx="4"/>
            </p:cNvCxnSpPr>
            <p:nvPr/>
          </p:nvCxnSpPr>
          <p:spPr>
            <a:xfrm flipV="1">
              <a:off x="3611643" y="2930126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cxnSpLocks/>
              <a:stCxn id="110" idx="2"/>
              <a:endCxn id="111" idx="6"/>
            </p:cNvCxnSpPr>
            <p:nvPr/>
          </p:nvCxnSpPr>
          <p:spPr>
            <a:xfrm flipH="1">
              <a:off x="3774364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/>
              <a:stCxn id="109" idx="2"/>
              <a:endCxn id="110" idx="6"/>
            </p:cNvCxnSpPr>
            <p:nvPr/>
          </p:nvCxnSpPr>
          <p:spPr>
            <a:xfrm flipH="1">
              <a:off x="4296853" y="3811486"/>
              <a:ext cx="19642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cxnSpLocks/>
              <a:stCxn id="106" idx="0"/>
              <a:endCxn id="110" idx="4"/>
            </p:cNvCxnSpPr>
            <p:nvPr/>
          </p:nvCxnSpPr>
          <p:spPr>
            <a:xfrm flipV="1">
              <a:off x="4134131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971410" y="1535723"/>
            <a:ext cx="1892908" cy="2956150"/>
            <a:chOff x="3971410" y="1535723"/>
            <a:chExt cx="1892908" cy="2956150"/>
          </a:xfrm>
        </p:grpSpPr>
        <p:sp>
          <p:nvSpPr>
            <p:cNvPr id="90" name="Oval 89"/>
            <p:cNvSpPr/>
            <p:nvPr/>
          </p:nvSpPr>
          <p:spPr>
            <a:xfrm>
              <a:off x="5538875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Oval 90"/>
            <p:cNvSpPr/>
            <p:nvPr/>
          </p:nvSpPr>
          <p:spPr>
            <a:xfrm>
              <a:off x="5016387" y="1535723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Oval 91"/>
            <p:cNvSpPr/>
            <p:nvPr/>
          </p:nvSpPr>
          <p:spPr>
            <a:xfrm>
              <a:off x="501638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Oval 92"/>
            <p:cNvSpPr/>
            <p:nvPr/>
          </p:nvSpPr>
          <p:spPr>
            <a:xfrm>
              <a:off x="5016387" y="312249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Oval 93"/>
            <p:cNvSpPr/>
            <p:nvPr/>
          </p:nvSpPr>
          <p:spPr>
            <a:xfrm>
              <a:off x="5016387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Oval 94"/>
            <p:cNvSpPr/>
            <p:nvPr/>
          </p:nvSpPr>
          <p:spPr>
            <a:xfrm>
              <a:off x="5016387" y="206491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Oval 95"/>
            <p:cNvSpPr/>
            <p:nvPr/>
          </p:nvSpPr>
          <p:spPr>
            <a:xfrm>
              <a:off x="3971410" y="311808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5538875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Straight Arrow Connector 97"/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4296853" y="3277893"/>
              <a:ext cx="719534" cy="440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94" idx="0"/>
              <a:endCxn id="95" idx="4"/>
            </p:cNvCxnSpPr>
            <p:nvPr/>
          </p:nvCxnSpPr>
          <p:spPr>
            <a:xfrm flipV="1">
              <a:off x="5179109" y="2384524"/>
              <a:ext cx="0" cy="2058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stCxn id="95" idx="0"/>
              <a:endCxn id="91" idx="4"/>
            </p:cNvCxnSpPr>
            <p:nvPr/>
          </p:nvCxnSpPr>
          <p:spPr>
            <a:xfrm flipV="1">
              <a:off x="5179109" y="1855332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  <a:stCxn id="93" idx="0"/>
              <a:endCxn id="94" idx="4"/>
            </p:cNvCxnSpPr>
            <p:nvPr/>
          </p:nvCxnSpPr>
          <p:spPr>
            <a:xfrm flipV="1">
              <a:off x="5179109" y="2910021"/>
              <a:ext cx="0" cy="21246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92" idx="0"/>
              <a:endCxn id="93" idx="4"/>
            </p:cNvCxnSpPr>
            <p:nvPr/>
          </p:nvCxnSpPr>
          <p:spPr>
            <a:xfrm flipV="1">
              <a:off x="5179109" y="3442099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cxnSpLocks/>
              <a:stCxn id="97" idx="2"/>
              <a:endCxn id="92" idx="6"/>
            </p:cNvCxnSpPr>
            <p:nvPr/>
          </p:nvCxnSpPr>
          <p:spPr>
            <a:xfrm flipH="1">
              <a:off x="5341830" y="3811486"/>
              <a:ext cx="1970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cxnSpLocks/>
              <a:stCxn id="90" idx="0"/>
              <a:endCxn id="97" idx="4"/>
            </p:cNvCxnSpPr>
            <p:nvPr/>
          </p:nvCxnSpPr>
          <p:spPr>
            <a:xfrm flipV="1">
              <a:off x="5701597" y="3971291"/>
              <a:ext cx="0" cy="2009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>
            <a:stCxn id="96" idx="4"/>
            <a:endCxn id="110" idx="0"/>
          </p:cNvCxnSpPr>
          <p:nvPr/>
        </p:nvCxnSpPr>
        <p:spPr>
          <a:xfrm>
            <a:off x="4134131" y="3437697"/>
            <a:ext cx="0" cy="21398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109" idx="6"/>
            <a:endCxn id="92" idx="2"/>
          </p:cNvCxnSpPr>
          <p:nvPr/>
        </p:nvCxnSpPr>
        <p:spPr>
          <a:xfrm>
            <a:off x="4818720" y="3811486"/>
            <a:ext cx="19766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48921" y="4692847"/>
            <a:ext cx="2411305" cy="1917381"/>
            <a:chOff x="3448921" y="4692847"/>
            <a:chExt cx="2411305" cy="1917381"/>
          </a:xfrm>
        </p:grpSpPr>
        <p:sp>
          <p:nvSpPr>
            <p:cNvPr id="65" name="Oval 64"/>
            <p:cNvSpPr/>
            <p:nvPr/>
          </p:nvSpPr>
          <p:spPr>
            <a:xfrm>
              <a:off x="448882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Oval 65"/>
            <p:cNvSpPr/>
            <p:nvPr/>
          </p:nvSpPr>
          <p:spPr>
            <a:xfrm>
              <a:off x="5534783" y="4692847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448921" y="52254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Oval 67"/>
            <p:cNvSpPr/>
            <p:nvPr/>
          </p:nvSpPr>
          <p:spPr>
            <a:xfrm>
              <a:off x="5016387" y="6290619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Oval 68"/>
            <p:cNvSpPr/>
            <p:nvPr/>
          </p:nvSpPr>
          <p:spPr>
            <a:xfrm>
              <a:off x="5534783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Oval 69"/>
            <p:cNvSpPr/>
            <p:nvPr/>
          </p:nvSpPr>
          <p:spPr>
            <a:xfrm>
              <a:off x="501638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Oval 70"/>
            <p:cNvSpPr/>
            <p:nvPr/>
          </p:nvSpPr>
          <p:spPr>
            <a:xfrm>
              <a:off x="5016387" y="4692847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Oval 71"/>
            <p:cNvSpPr/>
            <p:nvPr/>
          </p:nvSpPr>
          <p:spPr>
            <a:xfrm>
              <a:off x="4497992" y="521807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Oval 72"/>
            <p:cNvSpPr/>
            <p:nvPr/>
          </p:nvSpPr>
          <p:spPr>
            <a:xfrm>
              <a:off x="397959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Oval 73"/>
            <p:cNvSpPr/>
            <p:nvPr/>
          </p:nvSpPr>
          <p:spPr>
            <a:xfrm>
              <a:off x="5016387" y="575802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5" name="Straight Arrow Connector 74"/>
            <p:cNvCxnSpPr>
              <a:cxnSpLocks/>
              <a:stCxn id="73" idx="2"/>
              <a:endCxn id="67" idx="6"/>
            </p:cNvCxnSpPr>
            <p:nvPr/>
          </p:nvCxnSpPr>
          <p:spPr>
            <a:xfrm flipH="1">
              <a:off x="3774364" y="5385243"/>
              <a:ext cx="20523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cxnSpLocks/>
              <a:stCxn id="72" idx="2"/>
              <a:endCxn id="73" idx="6"/>
            </p:cNvCxnSpPr>
            <p:nvPr/>
          </p:nvCxnSpPr>
          <p:spPr>
            <a:xfrm flipH="1">
              <a:off x="4305040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cxnSpLocks/>
              <a:stCxn id="70" idx="2"/>
              <a:endCxn id="72" idx="6"/>
            </p:cNvCxnSpPr>
            <p:nvPr/>
          </p:nvCxnSpPr>
          <p:spPr>
            <a:xfrm flipH="1" flipV="1">
              <a:off x="4823435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cxnSpLocks/>
              <a:stCxn id="65" idx="6"/>
              <a:endCxn id="71" idx="2"/>
            </p:cNvCxnSpPr>
            <p:nvPr/>
          </p:nvCxnSpPr>
          <p:spPr>
            <a:xfrm flipV="1">
              <a:off x="4814272" y="4852651"/>
              <a:ext cx="202115" cy="1200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cxnSpLocks/>
              <a:stCxn id="71" idx="4"/>
              <a:endCxn id="70" idx="0"/>
            </p:cNvCxnSpPr>
            <p:nvPr/>
          </p:nvCxnSpPr>
          <p:spPr>
            <a:xfrm>
              <a:off x="5179108" y="5012456"/>
              <a:ext cx="0" cy="2129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  <a:stCxn id="70" idx="4"/>
              <a:endCxn id="74" idx="0"/>
            </p:cNvCxnSpPr>
            <p:nvPr/>
          </p:nvCxnSpPr>
          <p:spPr>
            <a:xfrm>
              <a:off x="5179108" y="554504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cxnSpLocks/>
              <a:stCxn id="74" idx="4"/>
              <a:endCxn id="68" idx="0"/>
            </p:cNvCxnSpPr>
            <p:nvPr/>
          </p:nvCxnSpPr>
          <p:spPr>
            <a:xfrm>
              <a:off x="5179108" y="607763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5341830" y="4852651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5341830" y="5385243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>
            <a:cxnSpLocks/>
            <a:stCxn id="71" idx="0"/>
            <a:endCxn id="92" idx="4"/>
          </p:cNvCxnSpPr>
          <p:nvPr/>
        </p:nvCxnSpPr>
        <p:spPr>
          <a:xfrm flipV="1">
            <a:off x="5179108" y="3971291"/>
            <a:ext cx="0" cy="72155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  <a:stCxn id="106" idx="5"/>
            <a:endCxn id="65" idx="1"/>
          </p:cNvCxnSpPr>
          <p:nvPr/>
        </p:nvCxnSpPr>
        <p:spPr>
          <a:xfrm>
            <a:off x="4249192" y="4445067"/>
            <a:ext cx="287297" cy="30659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3178" y="3651682"/>
            <a:ext cx="1901088" cy="2974119"/>
            <a:chOff x="6053178" y="3651682"/>
            <a:chExt cx="1901088" cy="2974119"/>
          </a:xfrm>
        </p:grpSpPr>
        <p:sp>
          <p:nvSpPr>
            <p:cNvPr id="40" name="Oval 39"/>
            <p:cNvSpPr/>
            <p:nvPr/>
          </p:nvSpPr>
          <p:spPr>
            <a:xfrm>
              <a:off x="7114351" y="576849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val 40"/>
            <p:cNvSpPr/>
            <p:nvPr/>
          </p:nvSpPr>
          <p:spPr>
            <a:xfrm>
              <a:off x="6053178" y="576624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Oval 41"/>
            <p:cNvSpPr/>
            <p:nvPr/>
          </p:nvSpPr>
          <p:spPr>
            <a:xfrm>
              <a:off x="7114521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Oval 42"/>
            <p:cNvSpPr/>
            <p:nvPr/>
          </p:nvSpPr>
          <p:spPr>
            <a:xfrm>
              <a:off x="658384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58384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/>
            <p:cNvSpPr/>
            <p:nvPr/>
          </p:nvSpPr>
          <p:spPr>
            <a:xfrm>
              <a:off x="6583849" y="6306192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/>
            <p:cNvSpPr/>
            <p:nvPr/>
          </p:nvSpPr>
          <p:spPr>
            <a:xfrm>
              <a:off x="7628823" y="522628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/>
            <p:cNvSpPr/>
            <p:nvPr/>
          </p:nvSpPr>
          <p:spPr>
            <a:xfrm>
              <a:off x="7114351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/>
            <p:cNvSpPr/>
            <p:nvPr/>
          </p:nvSpPr>
          <p:spPr>
            <a:xfrm>
              <a:off x="6583849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Oval 48"/>
            <p:cNvSpPr/>
            <p:nvPr/>
          </p:nvSpPr>
          <p:spPr>
            <a:xfrm>
              <a:off x="6583849" y="576624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val 49"/>
            <p:cNvSpPr/>
            <p:nvPr/>
          </p:nvSpPr>
          <p:spPr>
            <a:xfrm>
              <a:off x="606136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Oval 50"/>
            <p:cNvSpPr/>
            <p:nvPr/>
          </p:nvSpPr>
          <p:spPr>
            <a:xfrm>
              <a:off x="6053178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Straight Arrow Connector 51"/>
            <p:cNvCxnSpPr>
              <a:cxnSpLocks/>
              <a:stCxn id="44" idx="2"/>
              <a:endCxn id="50" idx="6"/>
            </p:cNvCxnSpPr>
            <p:nvPr/>
          </p:nvCxnSpPr>
          <p:spPr>
            <a:xfrm flipH="1">
              <a:off x="6386805" y="3811486"/>
              <a:ext cx="19704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cxnSpLocks/>
              <a:stCxn id="50" idx="4"/>
              <a:endCxn id="51" idx="0"/>
            </p:cNvCxnSpPr>
            <p:nvPr/>
          </p:nvCxnSpPr>
          <p:spPr>
            <a:xfrm flipH="1">
              <a:off x="6215899" y="3971291"/>
              <a:ext cx="8184" cy="12549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cxnSpLocks/>
              <a:stCxn id="43" idx="4"/>
              <a:endCxn id="48" idx="0"/>
            </p:cNvCxnSpPr>
            <p:nvPr/>
          </p:nvCxnSpPr>
          <p:spPr>
            <a:xfrm>
              <a:off x="6746571" y="5024465"/>
              <a:ext cx="0" cy="2018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cxnSpLocks/>
              <a:stCxn id="42" idx="3"/>
              <a:endCxn id="48" idx="7"/>
            </p:cNvCxnSpPr>
            <p:nvPr/>
          </p:nvCxnSpPr>
          <p:spPr>
            <a:xfrm flipH="1">
              <a:off x="6861632" y="4977659"/>
              <a:ext cx="300550" cy="29543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48" idx="6"/>
              <a:endCxn id="47" idx="2"/>
            </p:cNvCxnSpPr>
            <p:nvPr/>
          </p:nvCxnSpPr>
          <p:spPr>
            <a:xfrm>
              <a:off x="6909292" y="5386091"/>
              <a:ext cx="20505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  <a:stCxn id="47" idx="6"/>
              <a:endCxn id="46" idx="2"/>
            </p:cNvCxnSpPr>
            <p:nvPr/>
          </p:nvCxnSpPr>
          <p:spPr>
            <a:xfrm>
              <a:off x="7439794" y="5386091"/>
              <a:ext cx="18902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  <a:stCxn id="51" idx="6"/>
              <a:endCxn id="48" idx="2"/>
            </p:cNvCxnSpPr>
            <p:nvPr/>
          </p:nvCxnSpPr>
          <p:spPr>
            <a:xfrm>
              <a:off x="6378621" y="5386091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48" idx="4"/>
              <a:endCxn id="49" idx="0"/>
            </p:cNvCxnSpPr>
            <p:nvPr/>
          </p:nvCxnSpPr>
          <p:spPr>
            <a:xfrm>
              <a:off x="6746571" y="5545895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  <a:stCxn id="41" idx="6"/>
              <a:endCxn id="49" idx="2"/>
            </p:cNvCxnSpPr>
            <p:nvPr/>
          </p:nvCxnSpPr>
          <p:spPr>
            <a:xfrm>
              <a:off x="6378621" y="5926044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  <a:stCxn id="40" idx="2"/>
              <a:endCxn id="49" idx="6"/>
            </p:cNvCxnSpPr>
            <p:nvPr/>
          </p:nvCxnSpPr>
          <p:spPr>
            <a:xfrm flipH="1" flipV="1">
              <a:off x="6909292" y="5926044"/>
              <a:ext cx="205058" cy="225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/>
              <a:stCxn id="49" idx="4"/>
              <a:endCxn id="45" idx="0"/>
            </p:cNvCxnSpPr>
            <p:nvPr/>
          </p:nvCxnSpPr>
          <p:spPr>
            <a:xfrm>
              <a:off x="6746571" y="6085849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>
            <a:cxnSpLocks/>
            <a:stCxn id="50" idx="2"/>
            <a:endCxn id="97" idx="6"/>
          </p:cNvCxnSpPr>
          <p:nvPr/>
        </p:nvCxnSpPr>
        <p:spPr>
          <a:xfrm flipH="1">
            <a:off x="5864318" y="3811486"/>
            <a:ext cx="197044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51" idx="2"/>
            <a:endCxn id="69" idx="6"/>
          </p:cNvCxnSpPr>
          <p:nvPr/>
        </p:nvCxnSpPr>
        <p:spPr>
          <a:xfrm flipH="1" flipV="1">
            <a:off x="5860226" y="5385242"/>
            <a:ext cx="192951" cy="8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34783" y="2049726"/>
            <a:ext cx="852022" cy="1400983"/>
            <a:chOff x="5534783" y="2049726"/>
            <a:chExt cx="852022" cy="1400983"/>
          </a:xfrm>
        </p:grpSpPr>
        <p:sp>
          <p:nvSpPr>
            <p:cNvPr id="27" name="Oval 26"/>
            <p:cNvSpPr/>
            <p:nvPr/>
          </p:nvSpPr>
          <p:spPr>
            <a:xfrm>
              <a:off x="6061362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6053178" y="204972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/>
            <p:cNvSpPr/>
            <p:nvPr/>
          </p:nvSpPr>
          <p:spPr>
            <a:xfrm>
              <a:off x="6061362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534783" y="313110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Straight Arrow Connector 30"/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5860226" y="3290904"/>
              <a:ext cx="20113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29" idx="0"/>
              <a:endCxn id="28" idx="4"/>
            </p:cNvCxnSpPr>
            <p:nvPr/>
          </p:nvCxnSpPr>
          <p:spPr>
            <a:xfrm flipH="1" flipV="1">
              <a:off x="6215899" y="2369335"/>
              <a:ext cx="8184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27" idx="0"/>
              <a:endCxn id="29" idx="4"/>
            </p:cNvCxnSpPr>
            <p:nvPr/>
          </p:nvCxnSpPr>
          <p:spPr>
            <a:xfrm flipV="1">
              <a:off x="6224083" y="2910022"/>
              <a:ext cx="0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cxnSpLocks/>
            <a:stCxn id="50" idx="0"/>
            <a:endCxn id="27" idx="4"/>
          </p:cNvCxnSpPr>
          <p:nvPr/>
        </p:nvCxnSpPr>
        <p:spPr>
          <a:xfrm flipV="1">
            <a:off x="6224083" y="3450708"/>
            <a:ext cx="0" cy="20097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7114350" y="2595188"/>
            <a:ext cx="1914546" cy="1376103"/>
            <a:chOff x="7114350" y="2595188"/>
            <a:chExt cx="1914546" cy="1376103"/>
          </a:xfrm>
        </p:grpSpPr>
        <p:sp>
          <p:nvSpPr>
            <p:cNvPr id="13" name="Oval 12"/>
            <p:cNvSpPr/>
            <p:nvPr/>
          </p:nvSpPr>
          <p:spPr>
            <a:xfrm>
              <a:off x="7628823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13"/>
            <p:cNvSpPr/>
            <p:nvPr/>
          </p:nvSpPr>
          <p:spPr>
            <a:xfrm>
              <a:off x="816733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7114350" y="2595188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703453" y="311776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7114350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8167339" y="311808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Straight Arrow Connector 18"/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7277072" y="2914797"/>
              <a:ext cx="0" cy="2163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7117817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>
              <a:cxnSpLocks/>
              <a:stCxn id="20" idx="0"/>
              <a:endCxn id="17" idx="4"/>
            </p:cNvCxnSpPr>
            <p:nvPr/>
          </p:nvCxnSpPr>
          <p:spPr>
            <a:xfrm flipH="1" flipV="1">
              <a:off x="7277072" y="3450709"/>
              <a:ext cx="3467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439793" y="3277893"/>
              <a:ext cx="727546" cy="1301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  <a:stCxn id="18" idx="6"/>
              <a:endCxn id="16" idx="2"/>
            </p:cNvCxnSpPr>
            <p:nvPr/>
          </p:nvCxnSpPr>
          <p:spPr>
            <a:xfrm flipV="1">
              <a:off x="8492782" y="3277572"/>
              <a:ext cx="210671" cy="32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stCxn id="13" idx="1"/>
              <a:endCxn id="17" idx="5"/>
            </p:cNvCxnSpPr>
            <p:nvPr/>
          </p:nvCxnSpPr>
          <p:spPr>
            <a:xfrm flipH="1" flipV="1">
              <a:off x="7392133" y="3403903"/>
              <a:ext cx="284350" cy="2945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14" idx="0"/>
              <a:endCxn id="18" idx="4"/>
            </p:cNvCxnSpPr>
            <p:nvPr/>
          </p:nvCxnSpPr>
          <p:spPr>
            <a:xfrm flipV="1">
              <a:off x="8330060" y="3437697"/>
              <a:ext cx="0" cy="2139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cxnSpLocks/>
            <a:stCxn id="17" idx="2"/>
            <a:endCxn id="27" idx="6"/>
          </p:cNvCxnSpPr>
          <p:nvPr/>
        </p:nvCxnSpPr>
        <p:spPr>
          <a:xfrm flipH="1">
            <a:off x="6386805" y="3290904"/>
            <a:ext cx="72754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Lissage</a:t>
            </a:r>
          </a:p>
          <a:p>
            <a:r>
              <a:rPr lang="fr-FR" dirty="0"/>
              <a:t>Dérivation</a:t>
            </a:r>
          </a:p>
        </p:txBody>
      </p:sp>
    </p:spTree>
    <p:extLst>
      <p:ext uri="{BB962C8B-B14F-4D97-AF65-F5344CB8AC3E}">
        <p14:creationId xmlns:p14="http://schemas.microsoft.com/office/powerpoint/2010/main" val="293109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Lissage et dérivation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… la dérivation marche pas</a:t>
            </a:r>
          </a:p>
        </p:txBody>
      </p:sp>
    </p:spTree>
    <p:extLst>
      <p:ext uri="{BB962C8B-B14F-4D97-AF65-F5344CB8AC3E}">
        <p14:creationId xmlns:p14="http://schemas.microsoft.com/office/powerpoint/2010/main" val="14953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de la dérivée première à l’</a:t>
            </a:r>
            <a:r>
              <a:rPr lang="fr-FR" dirty="0" err="1"/>
              <a:t>odre</a:t>
            </a:r>
            <a:r>
              <a:rPr lang="fr-FR" dirty="0"/>
              <a:t> 1 à l’aide de 2 points d’appuis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sz="2000" b="0" dirty="0"/>
                  <a:t>On a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fr-FR" b="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fromule</a:t>
                </a:r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 Taylor-Young)			</a:t>
                </a:r>
                <a:endParaRPr lang="fr-FR" sz="1200" dirty="0"/>
              </a:p>
              <a:p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</a:t>
                </a:r>
              </a:p>
              <a:p>
                <a:pPr marL="0" indent="0">
                  <a:buNone/>
                </a:pPr>
                <a:endParaRPr lang="fr-FR" sz="1200" dirty="0"/>
              </a:p>
              <a:p>
                <a:pPr marL="0" indent="0">
                  <a:buNone/>
                </a:pPr>
                <a:endParaRPr lang="fr-FR" sz="1200" dirty="0"/>
              </a:p>
              <a:p>
                <a:pPr marL="0" indent="0">
                  <a:buNone/>
                </a:pPr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	</a:t>
                </a:r>
                <a:r>
                  <a:rPr lang="fr-FR" sz="32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2400" dirty="0"/>
                  <a:t> +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93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293474"/>
                <a:ext cx="12870180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474"/>
                <a:ext cx="12870180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Méthode de la dérivée première à l’odre 4 à l’aide de 5 points d’appuis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31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t="7146" r="7421" b="3614"/>
          <a:stretch/>
        </p:blipFill>
        <p:spPr>
          <a:xfrm>
            <a:off x="1800225" y="0"/>
            <a:ext cx="9305925" cy="46863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800225" y="5320771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00222" y="5870930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00222" y="6405047"/>
            <a:ext cx="1195139" cy="1604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305" y="515214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2305" y="5686264"/>
            <a:ext cx="53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à l’aide de 2 points avoisinants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305" y="62364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avec 5 points avoisinants</a:t>
            </a:r>
          </a:p>
        </p:txBody>
      </p:sp>
    </p:spTree>
    <p:extLst>
      <p:ext uri="{BB962C8B-B14F-4D97-AF65-F5344CB8AC3E}">
        <p14:creationId xmlns:p14="http://schemas.microsoft.com/office/powerpoint/2010/main" val="31667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Intérêt du lissage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Transformation de Fourier discrète et polynôme interpolateur de Lagrange</a:t>
            </a:r>
          </a:p>
        </p:txBody>
      </p:sp>
    </p:spTree>
    <p:extLst>
      <p:ext uri="{BB962C8B-B14F-4D97-AF65-F5344CB8AC3E}">
        <p14:creationId xmlns:p14="http://schemas.microsoft.com/office/powerpoint/2010/main" val="37537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cxnSp>
        <p:nvCxnSpPr>
          <p:cNvPr id="19" name="Straight Arrow Connector 18"/>
          <p:cNvCxnSpPr>
            <a:cxnSpLocks/>
            <a:endCxn id="20" idx="0"/>
          </p:cNvCxnSpPr>
          <p:nvPr/>
        </p:nvCxnSpPr>
        <p:spPr>
          <a:xfrm>
            <a:off x="7609114" y="2684005"/>
            <a:ext cx="2626285" cy="3037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59717" y="5721600"/>
            <a:ext cx="275136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réel discret lissé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57625" r="63045" b="16763"/>
          <a:stretch/>
        </p:blipFill>
        <p:spPr>
          <a:xfrm>
            <a:off x="7516692" y="3610309"/>
            <a:ext cx="2432958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05261" y="5485167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05261" y="5971285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05261" y="6457403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35" y="0"/>
            <a:ext cx="9953124" cy="519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7101" b="18670"/>
          <a:stretch/>
        </p:blipFill>
        <p:spPr>
          <a:xfrm>
            <a:off x="2781926" y="297482"/>
            <a:ext cx="154155" cy="4400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1380" y="542544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1380" y="584908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sans filtre passe bas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1380" y="627273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avec filtre</a:t>
            </a:r>
          </a:p>
        </p:txBody>
      </p:sp>
    </p:spTree>
    <p:extLst>
      <p:ext uri="{BB962C8B-B14F-4D97-AF65-F5344CB8AC3E}">
        <p14:creationId xmlns:p14="http://schemas.microsoft.com/office/powerpoint/2010/main" val="37063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Polynôme interpolateur de Lagrange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9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57" y="1203958"/>
            <a:ext cx="6932803" cy="36195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4558" r="10288" b="9203"/>
          <a:stretch/>
        </p:blipFill>
        <p:spPr>
          <a:xfrm>
            <a:off x="8023860" y="1203958"/>
            <a:ext cx="3307081" cy="5097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35" y="4823459"/>
            <a:ext cx="2867425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87060" y="2709046"/>
            <a:ext cx="2203369" cy="2196046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167835" y="1499619"/>
            <a:ext cx="1724013" cy="2699277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3661585" y="5071702"/>
            <a:ext cx="2196157" cy="1750772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6923307" y="4049927"/>
            <a:ext cx="1731464" cy="2715684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155768" y="1678302"/>
            <a:ext cx="776000" cy="1279245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017085" y="2288585"/>
            <a:ext cx="1743721" cy="1256527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34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13655" r="4868" b="6182"/>
          <a:stretch/>
        </p:blipFill>
        <p:spPr>
          <a:xfrm>
            <a:off x="3400926" y="1556084"/>
            <a:ext cx="5446295" cy="41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3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Couplage</a:t>
            </a:r>
          </a:p>
          <a:p>
            <a:r>
              <a:rPr lang="fr-FR" dirty="0"/>
              <a:t>Etude local</a:t>
            </a:r>
          </a:p>
        </p:txBody>
      </p:sp>
    </p:spTree>
    <p:extLst>
      <p:ext uri="{BB962C8B-B14F-4D97-AF65-F5344CB8AC3E}">
        <p14:creationId xmlns:p14="http://schemas.microsoft.com/office/powerpoint/2010/main" val="73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8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70C0"/>
                  </a:solidFill>
                </a:rPr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8BC9A0"/>
                  </a:solidFill>
                </a:rPr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5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2200</TotalTime>
  <Words>490</Words>
  <Application>Microsoft Office PowerPoint</Application>
  <PresentationFormat>Widescreen</PresentationFormat>
  <Paragraphs>192</Paragraphs>
  <Slides>71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Cambria Math</vt:lpstr>
      <vt:lpstr>Century Gothic</vt:lpstr>
      <vt:lpstr>Tw Cen MT</vt:lpstr>
      <vt:lpstr>Wingdings 3</vt:lpstr>
      <vt:lpstr>Brin</vt:lpstr>
      <vt:lpstr>Détermination d’un Plan d’évacuation incendie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Une Simulation Locale</vt:lpstr>
      <vt:lpstr>PowerPoint Presentation</vt:lpstr>
      <vt:lpstr>PowerPoint Presentation</vt:lpstr>
      <vt:lpstr>Déplacement des gens</vt:lpstr>
      <vt:lpstr>PowerPoint Presentation</vt:lpstr>
      <vt:lpstr>PowerPoint Presentation</vt:lpstr>
      <vt:lpstr>PowerPoint Presentation</vt:lpstr>
      <vt:lpstr>PowerPoint Presentation</vt:lpstr>
      <vt:lpstr>Simulation MPSTAR</vt:lpstr>
      <vt:lpstr>PowerPoint Presentation</vt:lpstr>
      <vt:lpstr>PowerPoint Presentation</vt:lpstr>
      <vt:lpstr>PowerPoint Presentation</vt:lpstr>
      <vt:lpstr>Récupération des données</vt:lpstr>
      <vt:lpstr>PowerPoint Presentation</vt:lpstr>
      <vt:lpstr>Traitement des données</vt:lpstr>
      <vt:lpstr>Lissage et dérivation</vt:lpstr>
      <vt:lpstr>Méthode de la dérivée première à l’odre 1 à l’aide de 2 points d’appuis</vt:lpstr>
      <vt:lpstr>PowerPoint Presentation</vt:lpstr>
      <vt:lpstr>PowerPoint Presentation</vt:lpstr>
      <vt:lpstr>Intérêt du lissage</vt:lpstr>
      <vt:lpstr>Transformation de Fourier discrète</vt:lpstr>
      <vt:lpstr>PowerPoint Presentation</vt:lpstr>
      <vt:lpstr>Polynôme interpolateur de Lagrange</vt:lpstr>
      <vt:lpstr>PowerPoint Presentation</vt:lpstr>
      <vt:lpstr>PowerPoint Presentation</vt:lpstr>
      <vt:lpstr>Pour la suite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jeu</dc:title>
  <dc:creator>nathalie marette</dc:creator>
  <cp:lastModifiedBy>alex coudray</cp:lastModifiedBy>
  <cp:revision>90</cp:revision>
  <dcterms:created xsi:type="dcterms:W3CDTF">2016-06-04T12:12:14Z</dcterms:created>
  <dcterms:modified xsi:type="dcterms:W3CDTF">2017-01-31T10:16:30Z</dcterms:modified>
</cp:coreProperties>
</file>